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8"/>
  </p:notesMasterIdLst>
  <p:handoutMasterIdLst>
    <p:handoutMasterId r:id="rId19"/>
  </p:handoutMasterIdLst>
  <p:sldIdLst>
    <p:sldId id="330" r:id="rId2"/>
    <p:sldId id="501" r:id="rId3"/>
    <p:sldId id="502" r:id="rId4"/>
    <p:sldId id="519" r:id="rId5"/>
    <p:sldId id="520" r:id="rId6"/>
    <p:sldId id="508" r:id="rId7"/>
    <p:sldId id="509" r:id="rId8"/>
    <p:sldId id="510" r:id="rId9"/>
    <p:sldId id="514" r:id="rId10"/>
    <p:sldId id="512" r:id="rId11"/>
    <p:sldId id="511" r:id="rId12"/>
    <p:sldId id="513" r:id="rId13"/>
    <p:sldId id="516" r:id="rId14"/>
    <p:sldId id="517" r:id="rId15"/>
    <p:sldId id="518" r:id="rId16"/>
    <p:sldId id="466" r:id="rId17"/>
  </p:sldIdLst>
  <p:sldSz cx="8640763" cy="6480175"/>
  <p:notesSz cx="6794500" cy="99187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400" u="sng" kern="1200">
        <a:solidFill>
          <a:srgbClr val="FFFFFF"/>
        </a:solidFill>
        <a:latin typeface="HelveticaNeueLT Std Thin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400" u="sng" kern="1200">
        <a:solidFill>
          <a:srgbClr val="FFFFFF"/>
        </a:solidFill>
        <a:latin typeface="HelveticaNeueLT Std Thin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400" u="sng" kern="1200">
        <a:solidFill>
          <a:srgbClr val="FFFFFF"/>
        </a:solidFill>
        <a:latin typeface="HelveticaNeueLT Std Thin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400" u="sng" kern="1200">
        <a:solidFill>
          <a:srgbClr val="FFFFFF"/>
        </a:solidFill>
        <a:latin typeface="HelveticaNeueLT Std Thin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400" u="sng" kern="1200">
        <a:solidFill>
          <a:srgbClr val="FFFFFF"/>
        </a:solidFill>
        <a:latin typeface="HelveticaNeueLT Std Thin" pitchFamily="34" charset="0"/>
        <a:ea typeface="+mn-ea"/>
        <a:cs typeface="+mn-cs"/>
      </a:defRPr>
    </a:lvl5pPr>
    <a:lvl6pPr marL="2286000" algn="l" defTabSz="914400" rtl="0" eaLnBrk="1" latinLnBrk="0" hangingPunct="1">
      <a:defRPr sz="1400" u="sng" kern="1200">
        <a:solidFill>
          <a:srgbClr val="FFFFFF"/>
        </a:solidFill>
        <a:latin typeface="HelveticaNeueLT Std Thin" pitchFamily="34" charset="0"/>
        <a:ea typeface="+mn-ea"/>
        <a:cs typeface="+mn-cs"/>
      </a:defRPr>
    </a:lvl6pPr>
    <a:lvl7pPr marL="2743200" algn="l" defTabSz="914400" rtl="0" eaLnBrk="1" latinLnBrk="0" hangingPunct="1">
      <a:defRPr sz="1400" u="sng" kern="1200">
        <a:solidFill>
          <a:srgbClr val="FFFFFF"/>
        </a:solidFill>
        <a:latin typeface="HelveticaNeueLT Std Thin" pitchFamily="34" charset="0"/>
        <a:ea typeface="+mn-ea"/>
        <a:cs typeface="+mn-cs"/>
      </a:defRPr>
    </a:lvl7pPr>
    <a:lvl8pPr marL="3200400" algn="l" defTabSz="914400" rtl="0" eaLnBrk="1" latinLnBrk="0" hangingPunct="1">
      <a:defRPr sz="1400" u="sng" kern="1200">
        <a:solidFill>
          <a:srgbClr val="FFFFFF"/>
        </a:solidFill>
        <a:latin typeface="HelveticaNeueLT Std Thin" pitchFamily="34" charset="0"/>
        <a:ea typeface="+mn-ea"/>
        <a:cs typeface="+mn-cs"/>
      </a:defRPr>
    </a:lvl8pPr>
    <a:lvl9pPr marL="3657600" algn="l" defTabSz="914400" rtl="0" eaLnBrk="1" latinLnBrk="0" hangingPunct="1">
      <a:defRPr sz="1400" u="sng" kern="1200">
        <a:solidFill>
          <a:srgbClr val="FFFFFF"/>
        </a:solidFill>
        <a:latin typeface="HelveticaNeueLT Std Thin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3399"/>
    <a:srgbClr val="FF0000"/>
    <a:srgbClr val="FF6600"/>
    <a:srgbClr val="080808"/>
    <a:srgbClr val="EBC4B3"/>
    <a:srgbClr val="EAEAEA"/>
    <a:srgbClr val="CCFF99"/>
    <a:srgbClr val="008000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513" autoAdjust="0"/>
    <p:restoredTop sz="94783" autoAdjust="0"/>
  </p:normalViewPr>
  <p:slideViewPr>
    <p:cSldViewPr snapToGrid="0">
      <p:cViewPr varScale="1">
        <p:scale>
          <a:sx n="92" d="100"/>
          <a:sy n="92" d="100"/>
        </p:scale>
        <p:origin x="-1404" y="-90"/>
      </p:cViewPr>
      <p:guideLst>
        <p:guide orient="horz" pos="2041"/>
        <p:guide pos="27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956" y="-102"/>
      </p:cViewPr>
      <p:guideLst>
        <p:guide orient="horz" pos="3124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95" tIns="44049" rIns="88095" bIns="44049" numCol="1" anchor="t" anchorCtr="0" compatLnSpc="1">
            <a:prstTxWarp prst="textNoShape">
              <a:avLst/>
            </a:prstTxWarp>
          </a:bodyPr>
          <a:lstStyle>
            <a:lvl1pPr algn="l" defTabSz="881063">
              <a:spcBef>
                <a:spcPct val="0"/>
              </a:spcBef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95" tIns="44049" rIns="88095" bIns="44049" numCol="1" anchor="t" anchorCtr="0" compatLnSpc="1">
            <a:prstTxWarp prst="textNoShape">
              <a:avLst/>
            </a:prstTxWarp>
          </a:bodyPr>
          <a:lstStyle>
            <a:lvl1pPr algn="r" defTabSz="881063">
              <a:spcBef>
                <a:spcPct val="0"/>
              </a:spcBef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4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95" tIns="44049" rIns="88095" bIns="44049" numCol="1" anchor="b" anchorCtr="0" compatLnSpc="1">
            <a:prstTxWarp prst="textNoShape">
              <a:avLst/>
            </a:prstTxWarp>
          </a:bodyPr>
          <a:lstStyle>
            <a:lvl1pPr algn="l" defTabSz="881063">
              <a:spcBef>
                <a:spcPct val="0"/>
              </a:spcBef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4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95" tIns="44049" rIns="88095" bIns="44049" numCol="1" anchor="b" anchorCtr="0" compatLnSpc="1">
            <a:prstTxWarp prst="textNoShape">
              <a:avLst/>
            </a:prstTxWarp>
          </a:bodyPr>
          <a:lstStyle>
            <a:lvl1pPr algn="r" defTabSz="881063">
              <a:spcBef>
                <a:spcPct val="0"/>
              </a:spcBef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107C78A-E1CC-4098-AA11-F5646E2A596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l" defTabSz="920750">
              <a:spcBef>
                <a:spcPct val="0"/>
              </a:spcBef>
              <a:defRPr sz="13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r" defTabSz="920750">
              <a:spcBef>
                <a:spcPct val="0"/>
              </a:spcBef>
              <a:defRPr sz="13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1700"/>
            <a:ext cx="543560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Fare </a:t>
            </a:r>
            <a:r>
              <a:rPr lang="en-US" noProof="0" dirty="0" err="1" smtClean="0"/>
              <a:t>clic</a:t>
            </a:r>
            <a:r>
              <a:rPr lang="en-US" noProof="0" dirty="0" smtClean="0"/>
              <a:t> per </a:t>
            </a:r>
            <a:r>
              <a:rPr lang="en-US" noProof="0" dirty="0" err="1" smtClean="0"/>
              <a:t>modificare</a:t>
            </a:r>
            <a:r>
              <a:rPr lang="en-US" noProof="0" dirty="0" smtClean="0"/>
              <a:t> </a:t>
            </a:r>
            <a:r>
              <a:rPr lang="en-US" noProof="0" dirty="0" err="1" smtClean="0"/>
              <a:t>gli</a:t>
            </a:r>
            <a:r>
              <a:rPr lang="en-US" noProof="0" dirty="0" smtClean="0"/>
              <a:t> </a:t>
            </a:r>
            <a:r>
              <a:rPr lang="en-US" noProof="0" dirty="0" err="1" smtClean="0"/>
              <a:t>stili</a:t>
            </a:r>
            <a:r>
              <a:rPr lang="en-US" noProof="0" dirty="0" smtClean="0"/>
              <a:t> del </a:t>
            </a:r>
            <a:r>
              <a:rPr lang="en-US" noProof="0" dirty="0" err="1" smtClean="0"/>
              <a:t>testo</a:t>
            </a:r>
            <a:r>
              <a:rPr lang="en-US" noProof="0" dirty="0" smtClean="0"/>
              <a:t> </a:t>
            </a:r>
            <a:r>
              <a:rPr lang="en-US" noProof="0" dirty="0" err="1" smtClean="0"/>
              <a:t>dello</a:t>
            </a:r>
            <a:r>
              <a:rPr lang="en-US" noProof="0" dirty="0" smtClean="0"/>
              <a:t> schema</a:t>
            </a:r>
          </a:p>
          <a:p>
            <a:pPr lvl="1"/>
            <a:r>
              <a:rPr lang="en-US" noProof="0" dirty="0" err="1" smtClean="0"/>
              <a:t>Secondo</a:t>
            </a:r>
            <a:r>
              <a:rPr lang="en-US" noProof="0" dirty="0" smtClean="0"/>
              <a:t> </a:t>
            </a:r>
            <a:r>
              <a:rPr lang="en-US" noProof="0" dirty="0" err="1" smtClean="0"/>
              <a:t>livello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Terzo</a:t>
            </a:r>
            <a:r>
              <a:rPr lang="en-US" noProof="0" dirty="0" smtClean="0"/>
              <a:t> </a:t>
            </a:r>
            <a:r>
              <a:rPr lang="en-US" noProof="0" dirty="0" err="1" smtClean="0"/>
              <a:t>livello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livello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Quinto</a:t>
            </a:r>
            <a:r>
              <a:rPr lang="en-US" noProof="0" dirty="0" smtClean="0"/>
              <a:t> </a:t>
            </a:r>
            <a:r>
              <a:rPr lang="en-US" noProof="0" dirty="0" err="1" smtClean="0"/>
              <a:t>livello</a:t>
            </a:r>
            <a:endParaRPr lang="en-US" noProof="0" dirty="0" smtClean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l" defTabSz="920750">
              <a:spcBef>
                <a:spcPct val="0"/>
              </a:spcBef>
              <a:defRPr sz="13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r" defTabSz="920750">
              <a:spcBef>
                <a:spcPct val="0"/>
              </a:spcBef>
              <a:defRPr sz="13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1AD13B-33B1-4AA2-8752-33327CF200D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../../Documents%20and%20Settings/dcastelli/Impostazioni%20locali/Temporary%20Internet%20Files/Documents%20and%20Settings/dcastelli/palettip.BARABINOTEAM/Milano/Area%20B&amp;P/%20ICT/0-CLIENTI/OMGEO/MEDIA%20TOUR/Casey/presenta_B&amp;P_03.ppt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0" y="6477000"/>
            <a:ext cx="8640763" cy="0"/>
          </a:xfrm>
          <a:prstGeom prst="line">
            <a:avLst/>
          </a:prstGeom>
          <a:noFill/>
          <a:ln w="9525">
            <a:solidFill>
              <a:srgbClr val="59B224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" name="Line 13"/>
          <p:cNvSpPr>
            <a:spLocks noChangeShapeType="1"/>
          </p:cNvSpPr>
          <p:nvPr userDrawn="1"/>
        </p:nvSpPr>
        <p:spPr bwMode="auto">
          <a:xfrm>
            <a:off x="0" y="6283325"/>
            <a:ext cx="9144000" cy="0"/>
          </a:xfrm>
          <a:prstGeom prst="line">
            <a:avLst/>
          </a:prstGeom>
          <a:noFill/>
          <a:ln w="9525">
            <a:solidFill>
              <a:srgbClr val="59B224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" name="Line 16"/>
          <p:cNvSpPr>
            <a:spLocks noChangeShapeType="1"/>
          </p:cNvSpPr>
          <p:nvPr userDrawn="1"/>
        </p:nvSpPr>
        <p:spPr bwMode="auto">
          <a:xfrm>
            <a:off x="2951163" y="271463"/>
            <a:ext cx="0" cy="274637"/>
          </a:xfrm>
          <a:prstGeom prst="line">
            <a:avLst/>
          </a:prstGeom>
          <a:noFill/>
          <a:ln w="19050">
            <a:solidFill>
              <a:srgbClr val="59B224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7" name="Text Box 19">
            <a:hlinkClick r:id="rId2" action="ppaction://hlinkpres?slideindex=3&amp;slidetitle=Diapositiva 3"/>
          </p:cNvPr>
          <p:cNvSpPr txBox="1">
            <a:spLocks noChangeArrowheads="1"/>
          </p:cNvSpPr>
          <p:nvPr userDrawn="1"/>
        </p:nvSpPr>
        <p:spPr bwMode="auto">
          <a:xfrm>
            <a:off x="2968625" y="290513"/>
            <a:ext cx="192246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93" tIns="45695" rIns="91393" bIns="45695">
            <a:spAutoFit/>
          </a:bodyPr>
          <a:lstStyle/>
          <a:p>
            <a:pPr algn="l"/>
            <a:r>
              <a:rPr lang="it-IT" sz="1000" b="1" u="none">
                <a:solidFill>
                  <a:schemeClr val="tx1"/>
                </a:solidFill>
                <a:latin typeface="HelveticaNeueLT Std Med" pitchFamily="34" charset="0"/>
              </a:rPr>
              <a:t>Barabino &amp; Partners</a:t>
            </a:r>
            <a:endParaRPr lang="en-US" sz="1000" b="1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0" y="0"/>
            <a:ext cx="8640763" cy="725488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1343" tIns="45670" rIns="91343" bIns="45670" anchor="ctr"/>
          <a:lstStyle/>
          <a:p>
            <a:pPr eaLnBrk="0" hangingPunct="0">
              <a:spcBef>
                <a:spcPct val="0"/>
              </a:spcBef>
            </a:pPr>
            <a:endParaRPr lang="it-IT" altLang="it-IT" sz="3200" u="none">
              <a:solidFill>
                <a:srgbClr val="009900"/>
              </a:solidFill>
              <a:latin typeface="Times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 userDrawn="1"/>
        </p:nvSpPr>
        <p:spPr bwMode="auto">
          <a:xfrm>
            <a:off x="0" y="5753100"/>
            <a:ext cx="8640763" cy="727075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1343" tIns="45670" rIns="91343" bIns="45670" anchor="ctr"/>
          <a:lstStyle/>
          <a:p>
            <a:pPr eaLnBrk="0" hangingPunct="0">
              <a:spcBef>
                <a:spcPct val="0"/>
              </a:spcBef>
            </a:pPr>
            <a:endParaRPr lang="it-IT" altLang="it-IT" sz="3200" u="none">
              <a:solidFill>
                <a:srgbClr val="009900"/>
              </a:solidFill>
              <a:latin typeface="Times" pitchFamily="18" charset="0"/>
            </a:endParaRPr>
          </a:p>
        </p:txBody>
      </p:sp>
      <p:sp>
        <p:nvSpPr>
          <p:cNvPr id="968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5913" y="3560763"/>
            <a:ext cx="3484562" cy="511175"/>
          </a:xfrm>
        </p:spPr>
        <p:txBody>
          <a:bodyPr lIns="86319" tIns="43158" rIns="86319" bIns="43158">
            <a:spAutoFit/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Fare clic per modificare lo stile del sottotitolo dello schema</a:t>
            </a:r>
          </a:p>
        </p:txBody>
      </p:sp>
      <p:sp>
        <p:nvSpPr>
          <p:cNvPr id="9687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78125" y="2705100"/>
            <a:ext cx="3632200" cy="695325"/>
          </a:xfrm>
        </p:spPr>
        <p:txBody>
          <a:bodyPr lIns="86319" tIns="43158" rIns="86319" bIns="43158">
            <a:spAutoFit/>
          </a:bodyPr>
          <a:lstStyle>
            <a:lvl1pPr>
              <a:defRPr/>
            </a:lvl1pPr>
          </a:lstStyle>
          <a:p>
            <a:r>
              <a:rPr lang="en-US"/>
              <a:t>Fare clic per modificare lo stile del titolo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192838" y="5900738"/>
            <a:ext cx="201612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D6F5C-4974-4A1C-9C23-2FD1C0B0E00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17C0F-99CA-4F4A-A6C7-67AEC496191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73875" y="927100"/>
            <a:ext cx="1441450" cy="48037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44763" y="927100"/>
            <a:ext cx="4176712" cy="48037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FD6C8-FD36-43C3-B618-10B824FF4D3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95575" y="927100"/>
            <a:ext cx="5619750" cy="52228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2544763" y="1454150"/>
            <a:ext cx="2570162" cy="4276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67325" y="1454150"/>
            <a:ext cx="2570163" cy="4276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8DCF1-5782-4839-8988-23297D5E8CB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95575" y="927100"/>
            <a:ext cx="5619750" cy="52228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2544763" y="1454150"/>
            <a:ext cx="2570162" cy="4276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5267325" y="1454150"/>
            <a:ext cx="2570163" cy="2062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5267325" y="3668713"/>
            <a:ext cx="2570163" cy="2062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60932-1897-4059-BFF6-0CFD49FDEB1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D1F23-5A10-4283-95B0-78A3D673C6A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2625" y="4164013"/>
            <a:ext cx="7345363" cy="1287462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2625" y="2746375"/>
            <a:ext cx="7345363" cy="1417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2683B-AE82-493F-B0A6-88F0D7178CE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44763" y="1454150"/>
            <a:ext cx="2570162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67325" y="1454150"/>
            <a:ext cx="2570163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A87DA-1E29-414F-9A78-E0E7BDE0F14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800" y="258763"/>
            <a:ext cx="7777163" cy="10810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31800" y="1450975"/>
            <a:ext cx="3817938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31800" y="2055813"/>
            <a:ext cx="3817938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389438" y="1450975"/>
            <a:ext cx="381952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389438" y="2055813"/>
            <a:ext cx="3819525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8E870-BA49-4DF8-ABE8-7C699203F60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B8739-2ACE-44E5-A07B-34E4C2DBCE3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4E2C0-9104-434B-B400-FB2500CFC9D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800" y="258763"/>
            <a:ext cx="2843213" cy="1096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78200" y="258763"/>
            <a:ext cx="4830763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31800" y="1355725"/>
            <a:ext cx="28432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9EAB8-81A1-4604-829A-A12AE0C4CD9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93863" y="4535488"/>
            <a:ext cx="5184775" cy="536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693863" y="579438"/>
            <a:ext cx="51847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93863" y="5072063"/>
            <a:ext cx="51847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A6720-FE55-4A24-BA47-97FEB1A8B83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314" tIns="45656" rIns="91314" bIns="45656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900" u="none">
                <a:solidFill>
                  <a:schemeClr val="tx1"/>
                </a:solidFill>
                <a:latin typeface="HelveticaNeueLT Std Med" pitchFamily="34" charset="0"/>
              </a:defRPr>
            </a:lvl1pPr>
          </a:lstStyle>
          <a:p>
            <a:pPr>
              <a:defRPr/>
            </a:pPr>
            <a:fld id="{5C58A025-E889-4D6A-83C6-D92A8D4F066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4763" y="1454150"/>
            <a:ext cx="5292725" cy="4276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Fare clic per modificare gli stili del testo dello schema</a:t>
            </a:r>
          </a:p>
          <a:p>
            <a:pPr lvl="1"/>
            <a:r>
              <a:rPr lang="en-US" altLang="it-IT" smtClean="0"/>
              <a:t>Secondo livello</a:t>
            </a:r>
          </a:p>
          <a:p>
            <a:pPr lvl="2"/>
            <a:r>
              <a:rPr lang="en-US" altLang="it-IT" smtClean="0"/>
              <a:t>Terzo livello</a:t>
            </a:r>
          </a:p>
          <a:p>
            <a:pPr lvl="3"/>
            <a:r>
              <a:rPr lang="en-US" altLang="it-IT" smtClean="0"/>
              <a:t>Quarto livello</a:t>
            </a:r>
          </a:p>
          <a:p>
            <a:pPr lvl="4"/>
            <a:r>
              <a:rPr lang="en-US" altLang="it-IT" smtClean="0"/>
              <a:t>Quinto livello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95575" y="927100"/>
            <a:ext cx="5619750" cy="522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Fare clic per modificare lo stile del titolo</a:t>
            </a:r>
          </a:p>
        </p:txBody>
      </p:sp>
      <p:sp>
        <p:nvSpPr>
          <p:cNvPr id="1029" name="Line 27"/>
          <p:cNvSpPr>
            <a:spLocks noChangeShapeType="1"/>
          </p:cNvSpPr>
          <p:nvPr/>
        </p:nvSpPr>
        <p:spPr bwMode="auto">
          <a:xfrm>
            <a:off x="0" y="5937250"/>
            <a:ext cx="8640763" cy="0"/>
          </a:xfrm>
          <a:prstGeom prst="line">
            <a:avLst/>
          </a:prstGeom>
          <a:noFill/>
          <a:ln w="9525">
            <a:solidFill>
              <a:srgbClr val="59B224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30" name="Line 28"/>
          <p:cNvSpPr>
            <a:spLocks noChangeShapeType="1"/>
          </p:cNvSpPr>
          <p:nvPr/>
        </p:nvSpPr>
        <p:spPr bwMode="auto">
          <a:xfrm>
            <a:off x="0" y="6477000"/>
            <a:ext cx="8640763" cy="0"/>
          </a:xfrm>
          <a:prstGeom prst="line">
            <a:avLst/>
          </a:prstGeom>
          <a:noFill/>
          <a:ln w="9525">
            <a:solidFill>
              <a:srgbClr val="59B224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31" name="Line 30"/>
          <p:cNvSpPr>
            <a:spLocks noChangeShapeType="1"/>
          </p:cNvSpPr>
          <p:nvPr/>
        </p:nvSpPr>
        <p:spPr bwMode="auto">
          <a:xfrm>
            <a:off x="2789238" y="257175"/>
            <a:ext cx="0" cy="258763"/>
          </a:xfrm>
          <a:prstGeom prst="line">
            <a:avLst/>
          </a:prstGeom>
          <a:noFill/>
          <a:ln w="19050">
            <a:solidFill>
              <a:srgbClr val="59B224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2" name="Line 31"/>
          <p:cNvSpPr>
            <a:spLocks noChangeShapeType="1"/>
          </p:cNvSpPr>
          <p:nvPr/>
        </p:nvSpPr>
        <p:spPr bwMode="auto">
          <a:xfrm>
            <a:off x="0" y="511175"/>
            <a:ext cx="8640763" cy="0"/>
          </a:xfrm>
          <a:prstGeom prst="line">
            <a:avLst/>
          </a:prstGeom>
          <a:noFill/>
          <a:ln w="9525">
            <a:solidFill>
              <a:srgbClr val="286117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1033" name="Picture 11" descr="logocompletoSalvini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66788" y="95250"/>
            <a:ext cx="1608137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2" descr="sistema-sanitario-lombardo2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148013" y="5999163"/>
            <a:ext cx="203993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</p:sldLayoutIdLst>
  <p:hf hdr="0" ftr="0" dt="0"/>
  <p:txStyles>
    <p:titleStyle>
      <a:lvl1pPr algn="l" defTabSz="863600" rtl="0" eaLnBrk="0" fontAlgn="base" hangingPunct="0">
        <a:spcBef>
          <a:spcPct val="0"/>
        </a:spcBef>
        <a:spcAft>
          <a:spcPct val="0"/>
        </a:spcAft>
        <a:defRPr sz="2000">
          <a:solidFill>
            <a:srgbClr val="286117"/>
          </a:solidFill>
          <a:latin typeface="+mj-lt"/>
          <a:ea typeface="+mj-ea"/>
          <a:cs typeface="+mj-cs"/>
        </a:defRPr>
      </a:lvl1pPr>
      <a:lvl2pPr algn="l" defTabSz="863600" rtl="0" eaLnBrk="0" fontAlgn="base" hangingPunct="0">
        <a:spcBef>
          <a:spcPct val="0"/>
        </a:spcBef>
        <a:spcAft>
          <a:spcPct val="0"/>
        </a:spcAft>
        <a:defRPr sz="2000">
          <a:solidFill>
            <a:srgbClr val="286117"/>
          </a:solidFill>
          <a:latin typeface="HelveticaNeueLT Std Blk" pitchFamily="34" charset="0"/>
        </a:defRPr>
      </a:lvl2pPr>
      <a:lvl3pPr algn="l" defTabSz="863600" rtl="0" eaLnBrk="0" fontAlgn="base" hangingPunct="0">
        <a:spcBef>
          <a:spcPct val="0"/>
        </a:spcBef>
        <a:spcAft>
          <a:spcPct val="0"/>
        </a:spcAft>
        <a:defRPr sz="2000">
          <a:solidFill>
            <a:srgbClr val="286117"/>
          </a:solidFill>
          <a:latin typeface="HelveticaNeueLT Std Blk" pitchFamily="34" charset="0"/>
        </a:defRPr>
      </a:lvl3pPr>
      <a:lvl4pPr algn="l" defTabSz="863600" rtl="0" eaLnBrk="0" fontAlgn="base" hangingPunct="0">
        <a:spcBef>
          <a:spcPct val="0"/>
        </a:spcBef>
        <a:spcAft>
          <a:spcPct val="0"/>
        </a:spcAft>
        <a:defRPr sz="2000">
          <a:solidFill>
            <a:srgbClr val="286117"/>
          </a:solidFill>
          <a:latin typeface="HelveticaNeueLT Std Blk" pitchFamily="34" charset="0"/>
        </a:defRPr>
      </a:lvl4pPr>
      <a:lvl5pPr algn="l" defTabSz="863600" rtl="0" eaLnBrk="0" fontAlgn="base" hangingPunct="0">
        <a:spcBef>
          <a:spcPct val="0"/>
        </a:spcBef>
        <a:spcAft>
          <a:spcPct val="0"/>
        </a:spcAft>
        <a:defRPr sz="2000">
          <a:solidFill>
            <a:srgbClr val="286117"/>
          </a:solidFill>
          <a:latin typeface="HelveticaNeueLT Std Blk" pitchFamily="34" charset="0"/>
        </a:defRPr>
      </a:lvl5pPr>
      <a:lvl6pPr marL="457200" algn="l" defTabSz="863600" rtl="0" fontAlgn="base">
        <a:spcBef>
          <a:spcPct val="0"/>
        </a:spcBef>
        <a:spcAft>
          <a:spcPct val="0"/>
        </a:spcAft>
        <a:defRPr sz="2000">
          <a:solidFill>
            <a:srgbClr val="286117"/>
          </a:solidFill>
          <a:latin typeface="HelveticaNeueLT Std Blk" pitchFamily="34" charset="0"/>
        </a:defRPr>
      </a:lvl6pPr>
      <a:lvl7pPr marL="914400" algn="l" defTabSz="863600" rtl="0" fontAlgn="base">
        <a:spcBef>
          <a:spcPct val="0"/>
        </a:spcBef>
        <a:spcAft>
          <a:spcPct val="0"/>
        </a:spcAft>
        <a:defRPr sz="2000">
          <a:solidFill>
            <a:srgbClr val="286117"/>
          </a:solidFill>
          <a:latin typeface="HelveticaNeueLT Std Blk" pitchFamily="34" charset="0"/>
        </a:defRPr>
      </a:lvl7pPr>
      <a:lvl8pPr marL="1371600" algn="l" defTabSz="863600" rtl="0" fontAlgn="base">
        <a:spcBef>
          <a:spcPct val="0"/>
        </a:spcBef>
        <a:spcAft>
          <a:spcPct val="0"/>
        </a:spcAft>
        <a:defRPr sz="2000">
          <a:solidFill>
            <a:srgbClr val="286117"/>
          </a:solidFill>
          <a:latin typeface="HelveticaNeueLT Std Blk" pitchFamily="34" charset="0"/>
        </a:defRPr>
      </a:lvl8pPr>
      <a:lvl9pPr marL="1828800" algn="l" defTabSz="863600" rtl="0" fontAlgn="base">
        <a:spcBef>
          <a:spcPct val="0"/>
        </a:spcBef>
        <a:spcAft>
          <a:spcPct val="0"/>
        </a:spcAft>
        <a:defRPr sz="2000">
          <a:solidFill>
            <a:srgbClr val="286117"/>
          </a:solidFill>
          <a:latin typeface="HelveticaNeueLT Std Blk" pitchFamily="34" charset="0"/>
        </a:defRPr>
      </a:lvl9pPr>
    </p:titleStyle>
    <p:bodyStyle>
      <a:lvl1pPr marL="323850" indent="-323850" algn="l" defTabSz="863600" rtl="0" eaLnBrk="0" fontAlgn="base" hangingPunct="0">
        <a:spcBef>
          <a:spcPct val="20000"/>
        </a:spcBef>
        <a:spcAft>
          <a:spcPct val="0"/>
        </a:spcAft>
        <a:buClr>
          <a:srgbClr val="286117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01675" indent="-269875" algn="l" defTabSz="863600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Arial" charset="0"/>
        </a:defRPr>
      </a:lvl2pPr>
      <a:lvl3pPr marL="1079500" indent="-215900" algn="l" defTabSz="863600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–"/>
        <a:defRPr sz="1400">
          <a:solidFill>
            <a:schemeClr val="tx1"/>
          </a:solidFill>
          <a:latin typeface="Arial" charset="0"/>
        </a:defRPr>
      </a:lvl3pPr>
      <a:lvl4pPr marL="1511300" indent="-217488" algn="l" defTabSz="863600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Arial" charset="0"/>
        </a:defRPr>
      </a:lvl4pPr>
      <a:lvl5pPr marL="1944688" indent="-215900" algn="l" defTabSz="863600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Arial" charset="0"/>
        </a:defRPr>
      </a:lvl5pPr>
      <a:lvl6pPr marL="2401888" indent="-215900" algn="l" defTabSz="863600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Arial" charset="0"/>
        </a:defRPr>
      </a:lvl6pPr>
      <a:lvl7pPr marL="2859088" indent="-215900" algn="l" defTabSz="863600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Arial" charset="0"/>
        </a:defRPr>
      </a:lvl7pPr>
      <a:lvl8pPr marL="3316288" indent="-215900" algn="l" defTabSz="863600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Arial" charset="0"/>
        </a:defRPr>
      </a:lvl8pPr>
      <a:lvl9pPr marL="3773488" indent="-215900" algn="l" defTabSz="863600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rabino.i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2695575" y="2754313"/>
            <a:ext cx="4856163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292" tIns="43145" rIns="86292" bIns="43145">
            <a:spAutoFit/>
          </a:bodyPr>
          <a:lstStyle/>
          <a:p>
            <a:pPr algn="l" defTabSz="863600" eaLnBrk="0" hangingPunct="0">
              <a:lnSpc>
                <a:spcPct val="50000"/>
              </a:lnSpc>
            </a:pPr>
            <a:endParaRPr lang="it-IT" altLang="it-IT" sz="1900" u="none">
              <a:solidFill>
                <a:schemeClr val="tx1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2705100" y="5457825"/>
            <a:ext cx="5688013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292" tIns="43145" rIns="86292" bIns="43145">
            <a:spAutoFit/>
          </a:bodyPr>
          <a:lstStyle/>
          <a:p>
            <a:pPr algn="l" defTabSz="863600" eaLnBrk="0" hangingPunct="0">
              <a:spcBef>
                <a:spcPct val="0"/>
              </a:spcBef>
              <a:tabLst>
                <a:tab pos="358775" algn="l"/>
              </a:tabLst>
            </a:pPr>
            <a:endParaRPr lang="it-IT" altLang="it-IT" sz="1100" u="none">
              <a:solidFill>
                <a:schemeClr val="tx1"/>
              </a:solidFill>
            </a:endParaRP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3064" y="1784760"/>
            <a:ext cx="6602226" cy="1749152"/>
          </a:xfrm>
        </p:spPr>
        <p:txBody>
          <a:bodyPr/>
          <a:lstStyle/>
          <a:p>
            <a:pPr algn="r" eaLnBrk="1" hangingPunct="1"/>
            <a:r>
              <a:rPr lang="it-IT" altLang="it-IT" sz="2800" dirty="0" smtClean="0">
                <a:latin typeface="Verdana" pitchFamily="34" charset="0"/>
              </a:rPr>
              <a:t>I lunedì della qualità</a:t>
            </a:r>
            <a:r>
              <a:rPr lang="it-IT" altLang="it-IT" dirty="0" smtClean="0">
                <a:latin typeface="Verdana" pitchFamily="34" charset="0"/>
              </a:rPr>
              <a:t/>
            </a:r>
            <a:br>
              <a:rPr lang="it-IT" altLang="it-IT" dirty="0" smtClean="0">
                <a:latin typeface="Verdana" pitchFamily="34" charset="0"/>
              </a:rPr>
            </a:br>
            <a:r>
              <a:rPr lang="it-IT" altLang="it-IT" dirty="0" smtClean="0">
                <a:latin typeface="Verdana" pitchFamily="34" charset="0"/>
              </a:rPr>
              <a:t/>
            </a:r>
            <a:br>
              <a:rPr lang="it-IT" altLang="it-IT" dirty="0" smtClean="0">
                <a:latin typeface="Verdana" pitchFamily="34" charset="0"/>
              </a:rPr>
            </a:br>
            <a:r>
              <a:rPr lang="it-IT" altLang="it-IT" dirty="0" smtClean="0">
                <a:latin typeface="Verdana" pitchFamily="34" charset="0"/>
              </a:rPr>
              <a:t>Azienda Ospedaliera “Guido Salvini”</a:t>
            </a:r>
            <a:br>
              <a:rPr lang="it-IT" altLang="it-IT" dirty="0" smtClean="0">
                <a:latin typeface="Verdana" pitchFamily="34" charset="0"/>
              </a:rPr>
            </a:br>
            <a:r>
              <a:rPr lang="it-IT" altLang="it-IT" dirty="0" smtClean="0">
                <a:latin typeface="Verdana" pitchFamily="34" charset="0"/>
              </a:rPr>
              <a:t/>
            </a:r>
            <a:br>
              <a:rPr lang="it-IT" altLang="it-IT" dirty="0" smtClean="0">
                <a:latin typeface="Verdana" pitchFamily="34" charset="0"/>
              </a:rPr>
            </a:br>
            <a:r>
              <a:rPr lang="it-IT" altLang="it-IT" dirty="0" smtClean="0">
                <a:latin typeface="Verdana" pitchFamily="34" charset="0"/>
              </a:rPr>
              <a:t>28 settembre 2015</a:t>
            </a:r>
            <a:endParaRPr lang="en-US" altLang="it-IT" dirty="0" smtClean="0">
              <a:latin typeface="Verdana" pitchFamily="34" charset="0"/>
            </a:endParaRPr>
          </a:p>
        </p:txBody>
      </p:sp>
      <p:pic>
        <p:nvPicPr>
          <p:cNvPr id="307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1938" y="4305300"/>
            <a:ext cx="1698625" cy="142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078" name="Immagine 5" descr="sistema-sanitario-lombardo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56200" y="5156200"/>
            <a:ext cx="3260725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10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461090" y="862445"/>
            <a:ext cx="54922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none" dirty="0" smtClean="0">
                <a:solidFill>
                  <a:srgbClr val="C00000"/>
                </a:solidFill>
              </a:rPr>
              <a:t>Raccomandazioni ministeriali</a:t>
            </a:r>
          </a:p>
          <a:p>
            <a:r>
              <a:rPr lang="it-IT" sz="3200" u="none" dirty="0" smtClean="0">
                <a:solidFill>
                  <a:srgbClr val="C00000"/>
                </a:solidFill>
              </a:rPr>
              <a:t>Atti di violenza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37754" y="2275609"/>
            <a:ext cx="70138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Collaborazione con SPP – UOMML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ISO 31000	gestione del rischio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08938" y="158173"/>
            <a:ext cx="2801216" cy="382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0" u="none" strike="noStrike" kern="0" cap="none" spc="0" normalizeH="0" baseline="0" noProof="0" smtClean="0">
                <a:ln>
                  <a:noFill/>
                </a:ln>
                <a:solidFill>
                  <a:srgbClr val="28611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PIANO RISK 2015</a:t>
            </a:r>
            <a:endParaRPr kumimoji="0" lang="en-US" altLang="it-IT" sz="2000" b="0" i="0" u="none" strike="noStrike" kern="0" cap="none" spc="0" normalizeH="0" baseline="0" noProof="0" dirty="0" smtClean="0">
              <a:ln>
                <a:noFill/>
              </a:ln>
              <a:solidFill>
                <a:srgbClr val="28611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11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238991" y="613069"/>
          <a:ext cx="8239991" cy="5064559"/>
        </p:xfrm>
        <a:graphic>
          <a:graphicData uri="http://schemas.openxmlformats.org/drawingml/2006/table">
            <a:tbl>
              <a:tblPr/>
              <a:tblGrid>
                <a:gridCol w="373592"/>
                <a:gridCol w="2515081"/>
                <a:gridCol w="1039091"/>
                <a:gridCol w="800100"/>
                <a:gridCol w="758536"/>
                <a:gridCol w="696191"/>
                <a:gridCol w="103909"/>
                <a:gridCol w="602673"/>
                <a:gridCol w="665018"/>
                <a:gridCol w="685800"/>
              </a:tblGrid>
              <a:tr h="446804"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RACCOMANDAZIONI </a:t>
                      </a:r>
                      <a:endParaRPr lang="it-IT" sz="1800" b="1" i="0" u="none" strike="noStrike" dirty="0" smtClean="0">
                        <a:solidFill>
                          <a:srgbClr val="FF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it-IT" sz="18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MINISTERIALI</a:t>
                      </a:r>
                      <a:endParaRPr lang="it-IT" sz="18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5301" marR="5301" marT="53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PROCEDURA AO</a:t>
                      </a:r>
                    </a:p>
                  </a:txBody>
                  <a:tcPr marL="5301" marR="5301" marT="53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01" marR="5301" marT="530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MONITORAGGIO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9629">
                <a:tc gridSpan="2" v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01" marR="5301" marT="5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01" marR="5301" marT="53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EMANAZIONE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it-IT" sz="1400" b="1" i="0" u="none" strike="noStrike" kern="1200" dirty="0" err="1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KCl</a:t>
                      </a:r>
                      <a:endParaRPr lang="it-IT" sz="1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2005-2008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RITENZIONE GARZE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2006-2008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it-IT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IDENTIF. PZ-SITO </a:t>
                      </a:r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CHIRURGICO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2006-2008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SUICIDIO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2006-2008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TRASFUSIONE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2007-2008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TRAVAGLIO-PARTO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2007-2008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FARMACI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2007-2008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AGGRESSIONI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DISPOSITIVI MEDICI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OSTEONECROSI 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NP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TRASPORTI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LASA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CADUTE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ANTIBLASTICI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TRIAGE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NEONATO &gt;2500 gr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62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RICONCILIAZIONE TERAPIA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1" marR="5301" marT="5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02097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percentuale  implementazione</a:t>
                      </a:r>
                    </a:p>
                  </a:txBody>
                  <a:tcPr marL="5301" marR="5301" marT="53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5301" marR="5301" marT="53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58%</a:t>
                      </a:r>
                    </a:p>
                  </a:txBody>
                  <a:tcPr marL="5301" marR="5301" marT="53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77%</a:t>
                      </a:r>
                    </a:p>
                  </a:txBody>
                  <a:tcPr marL="5301" marR="5301" marT="53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93%</a:t>
                      </a:r>
                    </a:p>
                  </a:txBody>
                  <a:tcPr marL="5301" marR="5301" marT="53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5301" marR="5301" marT="53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17%</a:t>
                      </a:r>
                    </a:p>
                  </a:txBody>
                  <a:tcPr marL="5301" marR="5301" marT="53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54%</a:t>
                      </a:r>
                    </a:p>
                  </a:txBody>
                  <a:tcPr marL="5301" marR="5301" marT="53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64%</a:t>
                      </a:r>
                    </a:p>
                  </a:txBody>
                  <a:tcPr marL="5301" marR="5301" marT="53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708938" y="158173"/>
            <a:ext cx="2801216" cy="382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0" u="none" strike="noStrike" kern="0" cap="none" spc="0" normalizeH="0" baseline="0" noProof="0" smtClean="0">
                <a:ln>
                  <a:noFill/>
                </a:ln>
                <a:solidFill>
                  <a:srgbClr val="28611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PIANO RISK 2015</a:t>
            </a:r>
            <a:endParaRPr kumimoji="0" lang="en-US" altLang="it-IT" sz="2000" b="0" i="0" u="none" strike="noStrike" kern="0" cap="none" spc="0" normalizeH="0" baseline="0" noProof="0" dirty="0" smtClean="0">
              <a:ln>
                <a:noFill/>
              </a:ln>
              <a:solidFill>
                <a:srgbClr val="28611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12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021613" y="862445"/>
            <a:ext cx="2371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none" dirty="0" smtClean="0">
                <a:solidFill>
                  <a:srgbClr val="C00000"/>
                </a:solidFill>
              </a:rPr>
              <a:t>Altri progetti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37754" y="2275609"/>
            <a:ext cx="70138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Igiene delle mani 	– autovalutazione (230/500)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			- piano di miglioramento </a:t>
            </a:r>
          </a:p>
          <a:p>
            <a:pPr algn="l"/>
            <a:endParaRPr lang="it-IT" sz="2400" u="none" dirty="0" smtClean="0">
              <a:solidFill>
                <a:srgbClr val="003399"/>
              </a:solidFill>
            </a:endParaRPr>
          </a:p>
          <a:p>
            <a:pPr algn="l"/>
            <a:endParaRPr lang="it-IT" sz="2400" u="none" dirty="0" smtClean="0">
              <a:solidFill>
                <a:srgbClr val="003399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08938" y="158173"/>
            <a:ext cx="2801216" cy="382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28611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PIANO RISK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13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00099" y="1330036"/>
            <a:ext cx="7013863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u="none" dirty="0" smtClean="0">
                <a:solidFill>
                  <a:srgbClr val="C00000"/>
                </a:solidFill>
              </a:rPr>
              <a:t>CONSENSO INFORMATO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OBBLIGO DEL CONSENSO INFORMATO</a:t>
            </a:r>
          </a:p>
          <a:p>
            <a:pPr algn="l"/>
            <a:endParaRPr lang="it-IT" u="none" dirty="0" smtClean="0">
              <a:solidFill>
                <a:srgbClr val="003399"/>
              </a:solidFill>
            </a:endParaRPr>
          </a:p>
          <a:p>
            <a:pPr algn="l"/>
            <a:r>
              <a:rPr lang="it-IT" sz="2400" dirty="0" smtClean="0">
                <a:solidFill>
                  <a:srgbClr val="003399"/>
                </a:solidFill>
              </a:rPr>
              <a:t>CHI</a:t>
            </a:r>
            <a:r>
              <a:rPr lang="it-IT" sz="2400" u="none" dirty="0" smtClean="0">
                <a:solidFill>
                  <a:srgbClr val="003399"/>
                </a:solidFill>
              </a:rPr>
              <a:t> DA’ L’INFORMAZIONE</a:t>
            </a:r>
          </a:p>
          <a:p>
            <a:pPr algn="l"/>
            <a:r>
              <a:rPr lang="it-IT" sz="2400" dirty="0" smtClean="0">
                <a:solidFill>
                  <a:srgbClr val="003399"/>
                </a:solidFill>
              </a:rPr>
              <a:t>A CHI </a:t>
            </a:r>
            <a:r>
              <a:rPr lang="it-IT" sz="2400" u="none" dirty="0" smtClean="0">
                <a:solidFill>
                  <a:srgbClr val="003399"/>
                </a:solidFill>
              </a:rPr>
              <a:t>VA DATA L’INFORMAZIONE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IL </a:t>
            </a:r>
            <a:r>
              <a:rPr lang="it-IT" sz="2400" dirty="0" smtClean="0">
                <a:solidFill>
                  <a:srgbClr val="003399"/>
                </a:solidFill>
              </a:rPr>
              <a:t>CONTENUTO</a:t>
            </a:r>
            <a:r>
              <a:rPr lang="it-IT" sz="2400" u="none" dirty="0" smtClean="0">
                <a:solidFill>
                  <a:srgbClr val="003399"/>
                </a:solidFill>
              </a:rPr>
              <a:t> DELL’INFORMAZIONE</a:t>
            </a:r>
          </a:p>
          <a:p>
            <a:pPr algn="l"/>
            <a:r>
              <a:rPr lang="it-IT" sz="2400" dirty="0" smtClean="0">
                <a:solidFill>
                  <a:srgbClr val="003399"/>
                </a:solidFill>
              </a:rPr>
              <a:t>COME</a:t>
            </a:r>
            <a:r>
              <a:rPr lang="it-IT" sz="2400" u="none" dirty="0" smtClean="0">
                <a:solidFill>
                  <a:srgbClr val="003399"/>
                </a:solidFill>
              </a:rPr>
              <a:t> VA DATA L’INFORMAZIONE</a:t>
            </a:r>
          </a:p>
          <a:p>
            <a:pPr algn="l"/>
            <a:endParaRPr lang="it-IT" u="none" dirty="0" smtClean="0">
              <a:solidFill>
                <a:srgbClr val="003399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it-IT" sz="2400" u="none" dirty="0" smtClean="0">
                <a:solidFill>
                  <a:srgbClr val="003399"/>
                </a:solidFill>
              </a:rPr>
              <a:t>MODULISTICA FAC-SIMILE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268191" y="158173"/>
            <a:ext cx="3241963" cy="382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lvl="0" algn="l" defTabSz="863600">
              <a:spcBef>
                <a:spcPct val="0"/>
              </a:spcBef>
              <a:defRPr/>
            </a:pPr>
            <a:r>
              <a:rPr lang="en-US" altLang="it-IT" sz="2000" u="none" kern="0" dirty="0" smtClean="0">
                <a:solidFill>
                  <a:srgbClr val="286117"/>
                </a:solidFill>
              </a:rPr>
              <a:t>PIANO RISK 2015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896922" y="685800"/>
            <a:ext cx="2371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none" dirty="0" smtClean="0">
                <a:solidFill>
                  <a:srgbClr val="C00000"/>
                </a:solidFill>
              </a:rPr>
              <a:t>Altri progetti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14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021613" y="862445"/>
            <a:ext cx="2371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none" dirty="0" smtClean="0">
                <a:solidFill>
                  <a:srgbClr val="C00000"/>
                </a:solidFill>
              </a:rPr>
              <a:t>Altri progetti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37754" y="2275609"/>
            <a:ext cx="701386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PDTA monitoraggio</a:t>
            </a:r>
          </a:p>
          <a:p>
            <a:pPr algn="l">
              <a:buFont typeface="Arial" pitchFamily="34" charset="0"/>
              <a:buChar char="•"/>
            </a:pPr>
            <a:r>
              <a:rPr lang="it-IT" sz="2400" u="none" dirty="0" smtClean="0">
                <a:solidFill>
                  <a:srgbClr val="003399"/>
                </a:solidFill>
              </a:rPr>
              <a:t>Femore</a:t>
            </a:r>
          </a:p>
          <a:p>
            <a:pPr algn="l">
              <a:buFont typeface="Arial" pitchFamily="34" charset="0"/>
              <a:buChar char="•"/>
            </a:pPr>
            <a:r>
              <a:rPr lang="it-IT" sz="2400" u="none" dirty="0" smtClean="0">
                <a:solidFill>
                  <a:srgbClr val="003399"/>
                </a:solidFill>
              </a:rPr>
              <a:t>Mammella</a:t>
            </a:r>
          </a:p>
          <a:p>
            <a:pPr algn="l">
              <a:buFont typeface="Arial" pitchFamily="34" charset="0"/>
              <a:buChar char="•"/>
            </a:pPr>
            <a:r>
              <a:rPr lang="it-IT" sz="2400" u="none" dirty="0" smtClean="0">
                <a:solidFill>
                  <a:srgbClr val="003399"/>
                </a:solidFill>
              </a:rPr>
              <a:t>Colon</a:t>
            </a:r>
          </a:p>
          <a:p>
            <a:pPr algn="l">
              <a:buFont typeface="Arial" pitchFamily="34" charset="0"/>
              <a:buChar char="•"/>
            </a:pPr>
            <a:r>
              <a:rPr lang="it-IT" sz="2400" u="none" dirty="0" err="1" smtClean="0">
                <a:solidFill>
                  <a:srgbClr val="003399"/>
                </a:solidFill>
              </a:rPr>
              <a:t>Stroke</a:t>
            </a:r>
            <a:endParaRPr lang="it-IT" sz="2400" u="none" dirty="0" smtClean="0">
              <a:solidFill>
                <a:srgbClr val="003399"/>
              </a:solidFill>
            </a:endParaRPr>
          </a:p>
          <a:p>
            <a:pPr algn="l"/>
            <a:endParaRPr lang="it-IT" sz="2400" u="none" dirty="0" smtClean="0">
              <a:solidFill>
                <a:srgbClr val="003399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08938" y="158173"/>
            <a:ext cx="2801216" cy="382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0" u="none" strike="noStrike" kern="0" cap="none" spc="0" normalizeH="0" baseline="0" noProof="0" smtClean="0">
                <a:ln>
                  <a:noFill/>
                </a:ln>
                <a:solidFill>
                  <a:srgbClr val="28611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PIANO RISK 2015</a:t>
            </a:r>
            <a:endParaRPr kumimoji="0" lang="en-US" altLang="it-IT" sz="2000" b="0" i="0" u="none" strike="noStrike" kern="0" cap="none" spc="0" normalizeH="0" baseline="0" noProof="0" dirty="0" smtClean="0">
              <a:ln>
                <a:noFill/>
              </a:ln>
              <a:solidFill>
                <a:srgbClr val="28611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15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021613" y="862445"/>
            <a:ext cx="2371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none" dirty="0" smtClean="0">
                <a:solidFill>
                  <a:srgbClr val="C00000"/>
                </a:solidFill>
              </a:rPr>
              <a:t>Altri progetti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37754" y="2275609"/>
            <a:ext cx="70138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Eventi </a:t>
            </a:r>
            <a:r>
              <a:rPr lang="it-IT" sz="2400" u="none" dirty="0" smtClean="0">
                <a:solidFill>
                  <a:srgbClr val="003399"/>
                </a:solidFill>
              </a:rPr>
              <a:t>avversi    </a:t>
            </a:r>
            <a:r>
              <a:rPr lang="it-IT" sz="2400" u="none" dirty="0" smtClean="0">
                <a:solidFill>
                  <a:srgbClr val="003399"/>
                </a:solidFill>
                <a:latin typeface="Calibri"/>
              </a:rPr>
              <a:t>→</a:t>
            </a:r>
            <a:r>
              <a:rPr lang="it-IT" sz="2400" u="none" dirty="0" smtClean="0">
                <a:solidFill>
                  <a:srgbClr val="003399"/>
                </a:solidFill>
              </a:rPr>
              <a:t>	procedura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Cadute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Agiti aggressivi</a:t>
            </a:r>
          </a:p>
          <a:p>
            <a:pPr algn="l"/>
            <a:endParaRPr lang="it-IT" sz="2400" u="none" dirty="0" smtClean="0">
              <a:solidFill>
                <a:srgbClr val="003399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08938" y="158173"/>
            <a:ext cx="2801216" cy="382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0" u="none" strike="noStrike" kern="0" cap="none" spc="0" normalizeH="0" baseline="0" noProof="0" smtClean="0">
                <a:ln>
                  <a:noFill/>
                </a:ln>
                <a:solidFill>
                  <a:srgbClr val="28611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PIANO RISK 2015</a:t>
            </a:r>
            <a:endParaRPr kumimoji="0" lang="en-US" altLang="it-IT" sz="2000" b="0" i="0" u="none" strike="noStrike" kern="0" cap="none" spc="0" normalizeH="0" baseline="0" noProof="0" dirty="0" smtClean="0">
              <a:ln>
                <a:noFill/>
              </a:ln>
              <a:solidFill>
                <a:srgbClr val="28611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2136775" y="2216150"/>
            <a:ext cx="1497013" cy="1158875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 sz="900">
              <a:latin typeface="HelveticaNeueLT Std Med" pitchFamily="34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695575" y="2754313"/>
            <a:ext cx="4856163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292" tIns="43145" rIns="86292" bIns="43145">
            <a:spAutoFit/>
          </a:bodyPr>
          <a:lstStyle/>
          <a:p>
            <a:pPr algn="l" defTabSz="863600" eaLnBrk="0" hangingPunct="0">
              <a:lnSpc>
                <a:spcPct val="50000"/>
              </a:lnSpc>
            </a:pPr>
            <a:endParaRPr lang="it-IT" altLang="it-IT" sz="1900" u="none">
              <a:solidFill>
                <a:schemeClr val="tx1"/>
              </a:solidFill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705100" y="5457825"/>
            <a:ext cx="5688013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292" tIns="43145" rIns="86292" bIns="43145">
            <a:spAutoFit/>
          </a:bodyPr>
          <a:lstStyle/>
          <a:p>
            <a:pPr algn="l" defTabSz="863600" eaLnBrk="0" hangingPunct="0">
              <a:spcBef>
                <a:spcPct val="0"/>
              </a:spcBef>
              <a:tabLst>
                <a:tab pos="358775" algn="l"/>
              </a:tabLst>
            </a:pPr>
            <a:endParaRPr lang="it-IT" altLang="it-IT" sz="1100" u="none">
              <a:solidFill>
                <a:schemeClr val="tx1"/>
              </a:solidFill>
            </a:endParaRPr>
          </a:p>
        </p:txBody>
      </p:sp>
      <p:sp>
        <p:nvSpPr>
          <p:cNvPr id="6149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726786" y="2372736"/>
            <a:ext cx="6726238" cy="702712"/>
          </a:xfrm>
        </p:spPr>
        <p:txBody>
          <a:bodyPr lIns="86319" tIns="43158" rIns="86319" bIns="43158">
            <a:spAutoFit/>
          </a:bodyPr>
          <a:lstStyle/>
          <a:p>
            <a:pPr algn="ctr" eaLnBrk="1" hangingPunct="1"/>
            <a:r>
              <a:rPr lang="it-IT" altLang="zh-CN" b="1" dirty="0" smtClean="0">
                <a:latin typeface="Verdana" pitchFamily="34" charset="0"/>
                <a:ea typeface="SimSun" pitchFamily="2" charset="-122"/>
                <a:cs typeface="Times New Roman" pitchFamily="18" charset="0"/>
              </a:rPr>
              <a:t>Grazie per l’attenzione</a:t>
            </a:r>
            <a:r>
              <a:rPr lang="it-IT" altLang="it-IT" dirty="0" smtClean="0">
                <a:ea typeface="SimSun" pitchFamily="2" charset="-122"/>
                <a:cs typeface="Times New Roman" pitchFamily="18" charset="0"/>
              </a:rPr>
              <a:t/>
            </a:r>
            <a:br>
              <a:rPr lang="it-IT" altLang="it-IT" dirty="0" smtClean="0">
                <a:ea typeface="SimSun" pitchFamily="2" charset="-122"/>
                <a:cs typeface="Times New Roman" pitchFamily="18" charset="0"/>
              </a:rPr>
            </a:br>
            <a:endParaRPr lang="en-US" altLang="it-IT" dirty="0" smtClean="0"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1963" y="4283075"/>
            <a:ext cx="1698625" cy="142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2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08938" y="158173"/>
            <a:ext cx="2801216" cy="382155"/>
          </a:xfrm>
        </p:spPr>
        <p:txBody>
          <a:bodyPr/>
          <a:lstStyle/>
          <a:p>
            <a:pPr eaLnBrk="1" hangingPunct="1"/>
            <a:r>
              <a:rPr lang="en-US" altLang="it-IT" dirty="0" smtClean="0"/>
              <a:t>PIANO RISK 2015</a:t>
            </a:r>
          </a:p>
        </p:txBody>
      </p:sp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2213264" y="1018308"/>
          <a:ext cx="1695450" cy="1343025"/>
        </p:xfrm>
        <a:graphic>
          <a:graphicData uri="http://schemas.openxmlformats.org/presentationml/2006/ole">
            <p:oleObj spid="_x0000_s4109" r:id="rId4" imgW="3809524" imgH="2847619" progId="">
              <p:embed/>
            </p:oleObj>
          </a:graphicData>
        </a:graphic>
      </p:graphicFrame>
      <p:pic>
        <p:nvPicPr>
          <p:cNvPr id="4108" name="Picture 12" descr="cam1_mo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05746" y="1010516"/>
            <a:ext cx="1962150" cy="1343025"/>
          </a:xfrm>
          <a:prstGeom prst="rect">
            <a:avLst/>
          </a:prstGeom>
          <a:noFill/>
        </p:spPr>
      </p:pic>
      <p:pic>
        <p:nvPicPr>
          <p:cNvPr id="4107" name="Picture 11" descr="ospedale_Passiran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71700" y="2779568"/>
            <a:ext cx="1771650" cy="1323975"/>
          </a:xfrm>
          <a:prstGeom prst="rect">
            <a:avLst/>
          </a:prstGeom>
          <a:noFill/>
        </p:spPr>
      </p:pic>
      <p:pic>
        <p:nvPicPr>
          <p:cNvPr id="4106" name="Picture 10" descr="fotorho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16137" y="2804680"/>
            <a:ext cx="1962150" cy="1323975"/>
          </a:xfrm>
          <a:prstGeom prst="rect">
            <a:avLst/>
          </a:prstGeom>
          <a:noFill/>
        </p:spPr>
      </p:pic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8640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1800225"/>
            <a:ext cx="86407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3143250"/>
            <a:ext cx="86407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4467225"/>
            <a:ext cx="86407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1655508" y="4791045"/>
            <a:ext cx="50803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PIANO RISK MANAGEMENT ANNO 2015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3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24870" y="862445"/>
            <a:ext cx="6564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u="none" dirty="0" smtClean="0">
                <a:solidFill>
                  <a:srgbClr val="C00000"/>
                </a:solidFill>
              </a:rPr>
              <a:t>Linee guida attività di Risk Management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26351" y="1579418"/>
            <a:ext cx="748313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000" u="none" dirty="0" smtClean="0">
                <a:solidFill>
                  <a:srgbClr val="003399"/>
                </a:solidFill>
              </a:rPr>
              <a:t>Rischio in ostetricia</a:t>
            </a:r>
          </a:p>
          <a:p>
            <a:pPr algn="l"/>
            <a:r>
              <a:rPr lang="it-IT" sz="2000" u="none" dirty="0" smtClean="0">
                <a:solidFill>
                  <a:srgbClr val="003399"/>
                </a:solidFill>
              </a:rPr>
              <a:t>Rischio sepsi</a:t>
            </a:r>
          </a:p>
          <a:p>
            <a:pPr algn="l"/>
            <a:r>
              <a:rPr lang="it-IT" sz="2000" u="none" dirty="0" smtClean="0">
                <a:solidFill>
                  <a:srgbClr val="003399"/>
                </a:solidFill>
              </a:rPr>
              <a:t>Rischio infezioni correlate all’assistenza (igiene mani)</a:t>
            </a:r>
          </a:p>
          <a:p>
            <a:pPr algn="l"/>
            <a:r>
              <a:rPr lang="it-IT" sz="2000" u="none" dirty="0" smtClean="0">
                <a:solidFill>
                  <a:srgbClr val="003399"/>
                </a:solidFill>
              </a:rPr>
              <a:t>Rischio farmaci antiblastici</a:t>
            </a:r>
          </a:p>
          <a:p>
            <a:pPr algn="l"/>
            <a:r>
              <a:rPr lang="it-IT" sz="2000" u="none" dirty="0" smtClean="0">
                <a:solidFill>
                  <a:srgbClr val="003399"/>
                </a:solidFill>
              </a:rPr>
              <a:t>Rischio in ambito chirurgico </a:t>
            </a:r>
          </a:p>
          <a:p>
            <a:pPr algn="l"/>
            <a:r>
              <a:rPr lang="it-IT" sz="2000" u="none" dirty="0" smtClean="0">
                <a:solidFill>
                  <a:srgbClr val="003399"/>
                </a:solidFill>
              </a:rPr>
              <a:t>Raccomandazioni ministeriali</a:t>
            </a:r>
          </a:p>
          <a:p>
            <a:pPr algn="l"/>
            <a:r>
              <a:rPr lang="it-IT" sz="2000" u="none" dirty="0" smtClean="0">
                <a:solidFill>
                  <a:srgbClr val="003399"/>
                </a:solidFill>
              </a:rPr>
              <a:t>Monitoraggi</a:t>
            </a:r>
          </a:p>
          <a:p>
            <a:pPr algn="l"/>
            <a:r>
              <a:rPr lang="it-IT" sz="2000" u="none" dirty="0" smtClean="0">
                <a:solidFill>
                  <a:srgbClr val="003399"/>
                </a:solidFill>
              </a:rPr>
              <a:t>Formazione </a:t>
            </a:r>
          </a:p>
          <a:p>
            <a:pPr algn="l"/>
            <a:r>
              <a:rPr lang="it-IT" sz="2000" u="none" dirty="0" smtClean="0">
                <a:solidFill>
                  <a:srgbClr val="003399"/>
                </a:solidFill>
              </a:rPr>
              <a:t>Ascolto e mediazione trasformativa</a:t>
            </a:r>
            <a:endParaRPr lang="it-IT" sz="2000" u="none" dirty="0">
              <a:solidFill>
                <a:srgbClr val="003399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08938" y="158173"/>
            <a:ext cx="2801216" cy="382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0" u="none" strike="noStrike" kern="0" cap="none" spc="0" normalizeH="0" baseline="0" noProof="0" smtClean="0">
                <a:ln>
                  <a:noFill/>
                </a:ln>
                <a:solidFill>
                  <a:srgbClr val="28611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PIANO RISK 2015</a:t>
            </a:r>
            <a:endParaRPr kumimoji="0" lang="en-US" altLang="it-IT" sz="2000" b="0" i="0" u="none" strike="noStrike" kern="0" cap="none" spc="0" normalizeH="0" baseline="0" noProof="0" dirty="0" smtClean="0">
              <a:ln>
                <a:noFill/>
              </a:ln>
              <a:solidFill>
                <a:srgbClr val="28611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4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72158" y="862445"/>
            <a:ext cx="64700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none" dirty="0" smtClean="0">
                <a:solidFill>
                  <a:srgbClr val="C00000"/>
                </a:solidFill>
              </a:rPr>
              <a:t>progetto 1</a:t>
            </a:r>
          </a:p>
          <a:p>
            <a:r>
              <a:rPr lang="it-IT" sz="3200" u="none" dirty="0" smtClean="0">
                <a:solidFill>
                  <a:srgbClr val="C00000"/>
                </a:solidFill>
              </a:rPr>
              <a:t>prevenzione e gestione della sepsi</a:t>
            </a:r>
            <a:endParaRPr lang="it-IT" sz="3200" u="none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942088" y="2867891"/>
            <a:ext cx="37385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Formazione d’aula + </a:t>
            </a:r>
            <a:r>
              <a:rPr lang="it-IT" sz="2400" u="none" dirty="0" err="1" smtClean="0">
                <a:solidFill>
                  <a:srgbClr val="003399"/>
                </a:solidFill>
              </a:rPr>
              <a:t>audit</a:t>
            </a:r>
            <a:endParaRPr lang="it-IT" sz="2400" u="none" dirty="0" smtClean="0">
              <a:solidFill>
                <a:srgbClr val="003399"/>
              </a:solidFill>
            </a:endParaRP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Analisi cartelle cliniche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Indicatori aziendali</a:t>
            </a:r>
            <a:endParaRPr lang="it-IT" sz="2400" u="none" dirty="0">
              <a:solidFill>
                <a:srgbClr val="003399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08938" y="158173"/>
            <a:ext cx="2801216" cy="382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0" u="none" strike="noStrike" kern="0" cap="none" spc="0" normalizeH="0" baseline="0" noProof="0" smtClean="0">
                <a:ln>
                  <a:noFill/>
                </a:ln>
                <a:solidFill>
                  <a:srgbClr val="28611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PIANO RISK 2015</a:t>
            </a:r>
            <a:endParaRPr kumimoji="0" lang="en-US" altLang="it-IT" sz="2000" b="0" i="0" u="none" strike="noStrike" kern="0" cap="none" spc="0" normalizeH="0" baseline="0" noProof="0" dirty="0" smtClean="0">
              <a:ln>
                <a:noFill/>
              </a:ln>
              <a:solidFill>
                <a:srgbClr val="28611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5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72158" y="862445"/>
            <a:ext cx="64700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none" dirty="0" smtClean="0">
                <a:solidFill>
                  <a:srgbClr val="C00000"/>
                </a:solidFill>
              </a:rPr>
              <a:t>progetto 1</a:t>
            </a:r>
          </a:p>
          <a:p>
            <a:r>
              <a:rPr lang="it-IT" sz="3200" u="none" dirty="0" smtClean="0">
                <a:solidFill>
                  <a:srgbClr val="C00000"/>
                </a:solidFill>
              </a:rPr>
              <a:t>prevenzione e gestione della sepsi</a:t>
            </a:r>
            <a:endParaRPr lang="it-IT" sz="3200" u="none" dirty="0">
              <a:solidFill>
                <a:srgbClr val="C0000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08938" y="158173"/>
            <a:ext cx="2801216" cy="382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0" u="none" strike="noStrike" kern="0" cap="none" spc="0" normalizeH="0" baseline="0" noProof="0" smtClean="0">
                <a:ln>
                  <a:noFill/>
                </a:ln>
                <a:solidFill>
                  <a:srgbClr val="28611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PIANO RISK 2015</a:t>
            </a:r>
            <a:endParaRPr kumimoji="0" lang="en-US" altLang="it-IT" sz="2000" b="0" i="0" u="none" strike="noStrike" kern="0" cap="none" spc="0" normalizeH="0" baseline="0" noProof="0" dirty="0" smtClean="0">
              <a:ln>
                <a:noFill/>
              </a:ln>
              <a:solidFill>
                <a:srgbClr val="28611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1388172" y="2753863"/>
          <a:ext cx="541787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468"/>
                <a:gridCol w="1354468"/>
                <a:gridCol w="1108737"/>
                <a:gridCol w="1600199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1° semestre 2015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Dimessi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DECEDUTI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TASSO </a:t>
                      </a:r>
                      <a:r>
                        <a:rPr lang="it-IT" sz="12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endParaRPr lang="it-IT" sz="12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MORTALITA'</a:t>
                      </a:r>
                      <a:endParaRPr lang="it-IT" sz="11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(0.38)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19,2 %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995.9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30,1 % 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785.52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72,0 %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6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86691" y="862445"/>
            <a:ext cx="804098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none" dirty="0" smtClean="0">
                <a:solidFill>
                  <a:srgbClr val="C00000"/>
                </a:solidFill>
              </a:rPr>
              <a:t>progetto 2</a:t>
            </a:r>
          </a:p>
          <a:p>
            <a:r>
              <a:rPr lang="it-IT" sz="3200" u="none" dirty="0" smtClean="0">
                <a:solidFill>
                  <a:srgbClr val="C00000"/>
                </a:solidFill>
              </a:rPr>
              <a:t>Gestione sicura della terapia farmacologica</a:t>
            </a:r>
            <a:endParaRPr lang="it-IT" sz="3200" u="none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942088" y="2867891"/>
            <a:ext cx="497366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Formazione d’aula 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Farmacovigilanza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Elaborazione FUT per dipartimento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Revisione PR elettroliti concentrati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08938" y="158173"/>
            <a:ext cx="2801216" cy="382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0" u="none" strike="noStrike" kern="0" cap="none" spc="0" normalizeH="0" baseline="0" noProof="0" smtClean="0">
                <a:ln>
                  <a:noFill/>
                </a:ln>
                <a:solidFill>
                  <a:srgbClr val="28611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PIANO RISK 2015</a:t>
            </a:r>
            <a:endParaRPr kumimoji="0" lang="en-US" altLang="it-IT" sz="2000" b="0" i="0" u="none" strike="noStrike" kern="0" cap="none" spc="0" normalizeH="0" baseline="0" noProof="0" dirty="0" smtClean="0">
              <a:ln>
                <a:noFill/>
              </a:ln>
              <a:solidFill>
                <a:srgbClr val="28611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7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142887" y="862445"/>
            <a:ext cx="612860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none" dirty="0" smtClean="0">
                <a:solidFill>
                  <a:srgbClr val="C00000"/>
                </a:solidFill>
              </a:rPr>
              <a:t>progetto 3</a:t>
            </a:r>
          </a:p>
          <a:p>
            <a:r>
              <a:rPr lang="it-IT" sz="3200" u="none" dirty="0" smtClean="0">
                <a:solidFill>
                  <a:srgbClr val="C00000"/>
                </a:solidFill>
              </a:rPr>
              <a:t>Gestione del rischio in sala parto</a:t>
            </a:r>
            <a:endParaRPr lang="it-IT" sz="3200" u="none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37754" y="2275609"/>
            <a:ext cx="701386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Formazione d’aula:	rischio in sala parto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			distocia di spalla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			CTG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Revisione protocolli:	taglio cesareo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			gravidanza a basso rischio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Rilevazione mortalità materna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08938" y="158173"/>
            <a:ext cx="2801216" cy="382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0" u="none" strike="noStrike" kern="0" cap="none" spc="0" normalizeH="0" baseline="0" noProof="0" smtClean="0">
                <a:ln>
                  <a:noFill/>
                </a:ln>
                <a:solidFill>
                  <a:srgbClr val="28611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PIANO RISK 2015</a:t>
            </a:r>
            <a:endParaRPr kumimoji="0" lang="en-US" altLang="it-IT" sz="2000" b="0" i="0" u="none" strike="noStrike" kern="0" cap="none" spc="0" normalizeH="0" baseline="0" noProof="0" dirty="0" smtClean="0">
              <a:ln>
                <a:noFill/>
              </a:ln>
              <a:solidFill>
                <a:srgbClr val="28611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8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07491" y="862445"/>
            <a:ext cx="71994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none" dirty="0" smtClean="0">
                <a:solidFill>
                  <a:srgbClr val="C00000"/>
                </a:solidFill>
              </a:rPr>
              <a:t>progetto 4</a:t>
            </a:r>
          </a:p>
          <a:p>
            <a:r>
              <a:rPr lang="it-IT" sz="3200" u="none" dirty="0" smtClean="0">
                <a:solidFill>
                  <a:srgbClr val="C00000"/>
                </a:solidFill>
              </a:rPr>
              <a:t>Gestione sicura farmaci antineoplastici</a:t>
            </a:r>
            <a:endParaRPr lang="it-IT" sz="3200" u="none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37754" y="2275609"/>
            <a:ext cx="70138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Formazione d’aula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Revisione protocolli:	procedura generale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			stravaso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			UFA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			continuità </a:t>
            </a:r>
            <a:r>
              <a:rPr lang="it-IT" sz="2400" u="none" dirty="0" err="1" smtClean="0">
                <a:solidFill>
                  <a:srgbClr val="003399"/>
                </a:solidFill>
              </a:rPr>
              <a:t>H-territorio</a:t>
            </a:r>
            <a:endParaRPr lang="it-IT" sz="2400" u="none" dirty="0" smtClean="0">
              <a:solidFill>
                <a:srgbClr val="003399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08938" y="158173"/>
            <a:ext cx="2801216" cy="382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0" u="none" strike="noStrike" kern="0" cap="none" spc="0" normalizeH="0" baseline="0" noProof="0" smtClean="0">
                <a:ln>
                  <a:noFill/>
                </a:ln>
                <a:solidFill>
                  <a:srgbClr val="28611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PIANO RISK 2015</a:t>
            </a:r>
            <a:endParaRPr kumimoji="0" lang="en-US" altLang="it-IT" sz="2000" b="0" i="0" u="none" strike="noStrike" kern="0" cap="none" spc="0" normalizeH="0" baseline="0" noProof="0" dirty="0" smtClean="0">
              <a:ln>
                <a:noFill/>
              </a:ln>
              <a:solidFill>
                <a:srgbClr val="28611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 txBox="1">
            <a:spLocks noGrp="1"/>
          </p:cNvSpPr>
          <p:nvPr/>
        </p:nvSpPr>
        <p:spPr bwMode="auto">
          <a:xfrm>
            <a:off x="-14288" y="5953125"/>
            <a:ext cx="555626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14" tIns="45656" rIns="91314" bIns="45656">
            <a:spAutoFit/>
          </a:bodyPr>
          <a:lstStyle/>
          <a:p>
            <a:pPr algn="l" defTabSz="863600"/>
            <a:fld id="{EBFC2E7A-6013-4CA0-B5D3-014EDC2DCE56}" type="slidenum">
              <a:rPr lang="en-US" altLang="it-IT" sz="900" u="none">
                <a:solidFill>
                  <a:schemeClr val="tx1"/>
                </a:solidFill>
                <a:latin typeface="HelveticaNeueLT Std Med" pitchFamily="34" charset="0"/>
              </a:rPr>
              <a:pPr algn="l" defTabSz="863600"/>
              <a:t>9</a:t>
            </a:fld>
            <a:endParaRPr lang="en-US" altLang="it-IT" sz="900" u="none">
              <a:solidFill>
                <a:schemeClr val="tx1"/>
              </a:solidFill>
              <a:latin typeface="HelveticaNeueLT Std Med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461090" y="862445"/>
            <a:ext cx="54922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none" dirty="0" smtClean="0">
                <a:solidFill>
                  <a:srgbClr val="C00000"/>
                </a:solidFill>
              </a:rPr>
              <a:t>Raccomandazioni ministeriali</a:t>
            </a:r>
          </a:p>
          <a:p>
            <a:r>
              <a:rPr lang="it-IT" sz="3200" u="none" dirty="0" smtClean="0">
                <a:solidFill>
                  <a:srgbClr val="C00000"/>
                </a:solidFill>
              </a:rPr>
              <a:t>Chirurgia sicura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37754" y="2275609"/>
            <a:ext cx="70138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Scheda materiali ritenibili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Check-list peri-operatoria </a:t>
            </a:r>
            <a:r>
              <a:rPr lang="it-IT" sz="2400" u="none" dirty="0" smtClean="0">
                <a:solidFill>
                  <a:srgbClr val="003399"/>
                </a:solidFill>
                <a:latin typeface="Calibri"/>
              </a:rPr>
              <a:t>→</a:t>
            </a:r>
            <a:r>
              <a:rPr lang="it-IT" sz="2400" u="none" dirty="0" smtClean="0">
                <a:solidFill>
                  <a:srgbClr val="003399"/>
                </a:solidFill>
              </a:rPr>
              <a:t> monitoraggio</a:t>
            </a:r>
          </a:p>
          <a:p>
            <a:pPr algn="l"/>
            <a:r>
              <a:rPr lang="it-IT" sz="2400" u="none" dirty="0" smtClean="0">
                <a:solidFill>
                  <a:srgbClr val="003399"/>
                </a:solidFill>
              </a:rPr>
              <a:t>Check-list interventi </a:t>
            </a:r>
            <a:r>
              <a:rPr lang="it-IT" sz="2400" u="none" dirty="0" err="1" smtClean="0">
                <a:solidFill>
                  <a:srgbClr val="003399"/>
                </a:solidFill>
              </a:rPr>
              <a:t>mono-operatore</a:t>
            </a:r>
            <a:endParaRPr lang="it-IT" sz="2400" u="none" dirty="0" smtClean="0">
              <a:solidFill>
                <a:srgbClr val="003399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839547" y="62346"/>
            <a:ext cx="2801216" cy="382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283" tIns="43140" rIns="86283" bIns="431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28611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PIANO RISK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Personalizza struttura">
  <a:themeElements>
    <a:clrScheme name="4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Personalizza struttura">
      <a:majorFont>
        <a:latin typeface="HelveticaNeueLT Std Blk"/>
        <a:ea typeface=""/>
        <a:cs typeface=""/>
      </a:majorFont>
      <a:minorFont>
        <a:latin typeface="HelveticaNeueLT Std Thi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sng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HelveticaNeueLT Std Me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sng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HelveticaNeueLT Std Med" pitchFamily="34" charset="0"/>
          </a:defRPr>
        </a:defPPr>
      </a:lstStyle>
    </a:lnDef>
  </a:objectDefaults>
  <a:extraClrSchemeLst>
    <a:extraClrScheme>
      <a:clrScheme name="4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</Template>
  <TotalTime>5323</TotalTime>
  <Words>400</Words>
  <Application>Microsoft Office PowerPoint</Application>
  <PresentationFormat>Personalizzato</PresentationFormat>
  <Paragraphs>311</Paragraphs>
  <Slides>16</Slides>
  <Notes>16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0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4_Personalizza struttura</vt:lpstr>
      <vt:lpstr>I lunedì della qualità  Azienda Ospedaliera “Guido Salvini”  28 settembre 2015</vt:lpstr>
      <vt:lpstr>PIANO RISK 2015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Grazie per l’attenzione </vt:lpstr>
    </vt:vector>
  </TitlesOfParts>
  <Company>Barabino &amp; Partners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Administrator</dc:creator>
  <cp:lastModifiedBy>Sabrina Passarella</cp:lastModifiedBy>
  <cp:revision>399</cp:revision>
  <dcterms:created xsi:type="dcterms:W3CDTF">2007-01-26T10:46:46Z</dcterms:created>
  <dcterms:modified xsi:type="dcterms:W3CDTF">2015-09-28T12:32:31Z</dcterms:modified>
</cp:coreProperties>
</file>